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8" r:id="rId2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9" Type="http://schemas.openxmlformats.org/officeDocument/2006/relationships/slide" Target="slides/slide14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700ED96-5E5C-5DFB-A15C-E1ACC9B9A6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B0AAFFE-5082-45AF-99F0-E6C5045C3D3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143</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7" name="Rectangle 2">
            <a:extLst>
              <a:ext uri="{FF2B5EF4-FFF2-40B4-BE49-F238E27FC236}">
                <a16:creationId xmlns:a16="http://schemas.microsoft.com/office/drawing/2014/main" id="{5B7F1291-5C13-B8B3-AFDC-E0E1FAACD289}"/>
              </a:ext>
            </a:extLst>
          </p:cNvPr>
          <p:cNvSpPr>
            <a:spLocks noChangeArrowheads="1" noTextEdit="1"/>
          </p:cNvSpPr>
          <p:nvPr>
            <p:ph type="sldImg"/>
          </p:nvPr>
        </p:nvSpPr>
        <p:spPr>
          <a:ln/>
        </p:spPr>
      </p:sp>
      <p:sp>
        <p:nvSpPr>
          <p:cNvPr id="41988" name="Rectangle 3">
            <a:extLst>
              <a:ext uri="{FF2B5EF4-FFF2-40B4-BE49-F238E27FC236}">
                <a16:creationId xmlns:a16="http://schemas.microsoft.com/office/drawing/2014/main" id="{45DDDCAB-EAC0-7453-7865-EC99FE820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70.xml"/><Relationship Id="rId3" Type="http://schemas.openxmlformats.org/officeDocument/2006/relationships/hyperlink" Target="http://acwi.gov/" TargetMode="External"/><Relationship Id="rId4" Type="http://schemas.openxmlformats.org/officeDocument/2006/relationships/image" Target="../media/image286.png"/><Relationship Id="rId5" Type="http://schemas.openxmlformats.org/officeDocument/2006/relationships/hyperlink" Target="http://fgdc.gov/" TargetMode="External"/></Relationships>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3">
            <a:extLst>
              <a:ext uri="{FF2B5EF4-FFF2-40B4-BE49-F238E27FC236}">
                <a16:creationId xmlns:a16="http://schemas.microsoft.com/office/drawing/2014/main" id="{3EB1D354-B787-7D03-80D3-36BD167E3676}"/>
              </a:ext>
            </a:extLst>
          </p:cNvPr>
          <p:cNvSpPr>
            <a:spLocks noChangeShapeType="1"/>
          </p:cNvSpPr>
          <p:nvPr/>
        </p:nvSpPr>
        <p:spPr bwMode="auto">
          <a:xfrm flipH="1">
            <a:off x="1371600" y="2590800"/>
            <a:ext cx="6781800" cy="0"/>
          </a:xfrm>
          <a:prstGeom prst="line">
            <a:avLst/>
          </a:prstGeom>
          <a:noFill/>
          <a:ln w="9525">
            <a:solidFill>
              <a:srgbClr val="EAEAEA"/>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1" name="Line 4">
            <a:extLst>
              <a:ext uri="{FF2B5EF4-FFF2-40B4-BE49-F238E27FC236}">
                <a16:creationId xmlns:a16="http://schemas.microsoft.com/office/drawing/2014/main" id="{9DFD8BA0-D292-9495-A7FF-77E35BDC5B4A}"/>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2" name="Rectangle 5">
            <a:extLst>
              <a:ext uri="{FF2B5EF4-FFF2-40B4-BE49-F238E27FC236}">
                <a16:creationId xmlns:a16="http://schemas.microsoft.com/office/drawing/2014/main" id="{8AE24B44-D622-FD74-D985-A1DE2F7C50C0}"/>
              </a:ext>
            </a:extLst>
          </p:cNvPr>
          <p:cNvSpPr>
            <a:spLocks noChangeArrowheads="1"/>
          </p:cNvSpPr>
          <p:nvPr/>
        </p:nvSpPr>
        <p:spPr bwMode="auto">
          <a:xfrm>
            <a:off x="1447800" y="2895600"/>
            <a:ext cx="457200" cy="304800"/>
          </a:xfrm>
          <a:prstGeom prst="rect">
            <a:avLst/>
          </a:prstGeom>
          <a:solidFill>
            <a:schemeClr val="accent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3" name="Rectangle 6">
            <a:extLst>
              <a:ext uri="{FF2B5EF4-FFF2-40B4-BE49-F238E27FC236}">
                <a16:creationId xmlns:a16="http://schemas.microsoft.com/office/drawing/2014/main" id="{E8ED2D88-9B74-68A9-03FA-1B20179B6CA2}"/>
              </a:ext>
            </a:extLst>
          </p:cNvPr>
          <p:cNvSpPr>
            <a:spLocks noChangeArrowheads="1"/>
          </p:cNvSpPr>
          <p:nvPr/>
        </p:nvSpPr>
        <p:spPr bwMode="auto">
          <a:xfrm>
            <a:off x="609600" y="2819400"/>
            <a:ext cx="1447800" cy="1066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National Water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Monitoring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Council</a:t>
            </a:r>
          </a:p>
        </p:txBody>
      </p:sp>
      <p:sp>
        <p:nvSpPr>
          <p:cNvPr id="7174" name="Rectangle 7">
            <a:extLst>
              <a:ext uri="{FF2B5EF4-FFF2-40B4-BE49-F238E27FC236}">
                <a16:creationId xmlns:a16="http://schemas.microsoft.com/office/drawing/2014/main" id="{36032BE8-24D8-FDF3-31DC-B2EE3AB12A20}"/>
              </a:ext>
            </a:extLst>
          </p:cNvPr>
          <p:cNvSpPr>
            <a:spLocks noChangeArrowheads="1"/>
          </p:cNvSpPr>
          <p:nvPr/>
        </p:nvSpPr>
        <p:spPr bwMode="auto">
          <a:xfrm>
            <a:off x="2133600" y="2819400"/>
            <a:ext cx="14478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National Liaison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for NAWQA</a:t>
            </a:r>
          </a:p>
        </p:txBody>
      </p:sp>
      <p:sp>
        <p:nvSpPr>
          <p:cNvPr id="7175" name="Rectangle 8">
            <a:extLst>
              <a:ext uri="{FF2B5EF4-FFF2-40B4-BE49-F238E27FC236}">
                <a16:creationId xmlns:a16="http://schemas.microsoft.com/office/drawing/2014/main" id="{9DEA1A82-7053-4857-0352-AB1A4DAA9899}"/>
              </a:ext>
            </a:extLst>
          </p:cNvPr>
          <p:cNvSpPr>
            <a:spLocks noChangeArrowheads="1"/>
          </p:cNvSpPr>
          <p:nvPr/>
        </p:nvSpPr>
        <p:spPr bwMode="auto">
          <a:xfrm>
            <a:off x="5486400" y="2819400"/>
            <a:ext cx="15240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Hydrology</a:t>
            </a:r>
          </a:p>
        </p:txBody>
      </p:sp>
      <p:sp>
        <p:nvSpPr>
          <p:cNvPr id="7176" name="Rectangle 9">
            <a:extLst>
              <a:ext uri="{FF2B5EF4-FFF2-40B4-BE49-F238E27FC236}">
                <a16:creationId xmlns:a16="http://schemas.microsoft.com/office/drawing/2014/main" id="{9096DC0F-1845-776A-1F4A-AFE29C995B97}"/>
              </a:ext>
            </a:extLst>
          </p:cNvPr>
          <p:cNvSpPr>
            <a:spLocks noChangeArrowheads="1"/>
          </p:cNvSpPr>
          <p:nvPr/>
        </p:nvSpPr>
        <p:spPr bwMode="auto">
          <a:xfrm>
            <a:off x="37338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SA"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Spatial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Data</a:t>
            </a:r>
          </a:p>
        </p:txBody>
      </p:sp>
      <p:sp>
        <p:nvSpPr>
          <p:cNvPr id="7177" name="Rectangle 10">
            <a:extLst>
              <a:ext uri="{FF2B5EF4-FFF2-40B4-BE49-F238E27FC236}">
                <a16:creationId xmlns:a16="http://schemas.microsoft.com/office/drawing/2014/main" id="{8E3603C5-B39F-6B64-C41C-2FC0E36B8D7B}"/>
              </a:ext>
            </a:extLst>
          </p:cNvPr>
          <p:cNvSpPr>
            <a:spLocks noChangeArrowheads="1"/>
          </p:cNvSpPr>
          <p:nvPr/>
        </p:nvSpPr>
        <p:spPr bwMode="auto">
          <a:xfrm>
            <a:off x="838200" y="1524000"/>
            <a:ext cx="5257800" cy="609600"/>
          </a:xfrm>
          <a:prstGeom prst="rect">
            <a:avLst/>
          </a:prstGeom>
          <a:solidFill>
            <a:srgbClr val="99CCFF"/>
          </a:solidFill>
          <a:ln w="9525">
            <a:solidFill>
              <a:srgbClr val="EAEAEA"/>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hlinkClick r:id="rId3"/>
              </a:rPr>
              <a:t>Advisory Committee on Water Information</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Subgroups / Task Force / Work Groups</a:t>
            </a:r>
          </a:p>
        </p:txBody>
      </p:sp>
      <p:sp>
        <p:nvSpPr>
          <p:cNvPr id="7178" name="Rectangle 11">
            <a:extLst>
              <a:ext uri="{FF2B5EF4-FFF2-40B4-BE49-F238E27FC236}">
                <a16:creationId xmlns:a16="http://schemas.microsoft.com/office/drawing/2014/main" id="{EB23D4A9-6A2D-6F32-2D6C-2D81DA20DBED}"/>
              </a:ext>
            </a:extLst>
          </p:cNvPr>
          <p:cNvSpPr>
            <a:spLocks noChangeArrowheads="1"/>
          </p:cNvSpPr>
          <p:nvPr/>
        </p:nvSpPr>
        <p:spPr bwMode="auto">
          <a:xfrm>
            <a:off x="438150" y="4254500"/>
            <a:ext cx="1905000" cy="6985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Methods and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Comparability Board</a:t>
            </a:r>
          </a:p>
        </p:txBody>
      </p:sp>
      <p:sp>
        <p:nvSpPr>
          <p:cNvPr id="7179" name="Rectangle 12">
            <a:extLst>
              <a:ext uri="{FF2B5EF4-FFF2-40B4-BE49-F238E27FC236}">
                <a16:creationId xmlns:a16="http://schemas.microsoft.com/office/drawing/2014/main" id="{40B91292-56B1-C4E1-6483-C0FE6D7BB219}"/>
              </a:ext>
            </a:extLst>
          </p:cNvPr>
          <p:cNvSpPr>
            <a:spLocks noChangeArrowheads="1"/>
          </p:cNvSpPr>
          <p:nvPr/>
        </p:nvSpPr>
        <p:spPr bwMode="auto">
          <a:xfrm>
            <a:off x="73914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Sedimentation</a:t>
            </a:r>
          </a:p>
        </p:txBody>
      </p:sp>
      <p:sp>
        <p:nvSpPr>
          <p:cNvPr id="7180" name="Rectangle 13">
            <a:extLst>
              <a:ext uri="{FF2B5EF4-FFF2-40B4-BE49-F238E27FC236}">
                <a16:creationId xmlns:a16="http://schemas.microsoft.com/office/drawing/2014/main" id="{E80A6AD9-BEC0-7CC8-2A32-65B8BFBE8A39}"/>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1" name="Rectangle 14">
            <a:extLst>
              <a:ext uri="{FF2B5EF4-FFF2-40B4-BE49-F238E27FC236}">
                <a16:creationId xmlns:a16="http://schemas.microsoft.com/office/drawing/2014/main" id="{6737A91B-C11C-8830-B0F0-93BC594931EC}"/>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2" name="Line 15">
            <a:extLst>
              <a:ext uri="{FF2B5EF4-FFF2-40B4-BE49-F238E27FC236}">
                <a16:creationId xmlns:a16="http://schemas.microsoft.com/office/drawing/2014/main" id="{1B4706B9-533F-C296-12D6-3C268DC7DDFD}"/>
              </a:ext>
            </a:extLst>
          </p:cNvPr>
          <p:cNvSpPr>
            <a:spLocks noChangeShapeType="1"/>
          </p:cNvSpPr>
          <p:nvPr/>
        </p:nvSpPr>
        <p:spPr bwMode="auto">
          <a:xfrm>
            <a:off x="3429000" y="2133600"/>
            <a:ext cx="0" cy="4572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3" name="Line 16">
            <a:extLst>
              <a:ext uri="{FF2B5EF4-FFF2-40B4-BE49-F238E27FC236}">
                <a16:creationId xmlns:a16="http://schemas.microsoft.com/office/drawing/2014/main" id="{E0AAA3E3-AE10-2DB5-665F-0EB2BBA1C5C4}"/>
              </a:ext>
            </a:extLst>
          </p:cNvPr>
          <p:cNvSpPr>
            <a:spLocks noChangeShapeType="1"/>
          </p:cNvSpPr>
          <p:nvPr/>
        </p:nvSpPr>
        <p:spPr bwMode="auto">
          <a:xfrm>
            <a:off x="136525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4" name="Line 17">
            <a:extLst>
              <a:ext uri="{FF2B5EF4-FFF2-40B4-BE49-F238E27FC236}">
                <a16:creationId xmlns:a16="http://schemas.microsoft.com/office/drawing/2014/main" id="{4E1E65F3-EAC9-6A09-6622-2653C5DCED04}"/>
              </a:ext>
            </a:extLst>
          </p:cNvPr>
          <p:cNvSpPr>
            <a:spLocks noChangeShapeType="1"/>
          </p:cNvSpPr>
          <p:nvPr/>
        </p:nvSpPr>
        <p:spPr bwMode="auto">
          <a:xfrm>
            <a:off x="28575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5" name="Line 18">
            <a:extLst>
              <a:ext uri="{FF2B5EF4-FFF2-40B4-BE49-F238E27FC236}">
                <a16:creationId xmlns:a16="http://schemas.microsoft.com/office/drawing/2014/main" id="{68548945-C85F-4EFB-C019-5EC16F061C51}"/>
              </a:ext>
            </a:extLst>
          </p:cNvPr>
          <p:cNvSpPr>
            <a:spLocks noChangeShapeType="1"/>
          </p:cNvSpPr>
          <p:nvPr/>
        </p:nvSpPr>
        <p:spPr bwMode="auto">
          <a:xfrm>
            <a:off x="44196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6" name="Line 19">
            <a:extLst>
              <a:ext uri="{FF2B5EF4-FFF2-40B4-BE49-F238E27FC236}">
                <a16:creationId xmlns:a16="http://schemas.microsoft.com/office/drawing/2014/main" id="{AF3F3826-53C3-EBAD-43B1-A30E7BF17551}"/>
              </a:ext>
            </a:extLst>
          </p:cNvPr>
          <p:cNvSpPr>
            <a:spLocks noChangeShapeType="1"/>
          </p:cNvSpPr>
          <p:nvPr/>
        </p:nvSpPr>
        <p:spPr bwMode="auto">
          <a:xfrm>
            <a:off x="6019800" y="35814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7" name="Line 21">
            <a:extLst>
              <a:ext uri="{FF2B5EF4-FFF2-40B4-BE49-F238E27FC236}">
                <a16:creationId xmlns:a16="http://schemas.microsoft.com/office/drawing/2014/main" id="{CEEBA1C0-A534-4BF6-410E-030B0C90DC1C}"/>
              </a:ext>
            </a:extLst>
          </p:cNvPr>
          <p:cNvSpPr>
            <a:spLocks noChangeShapeType="1"/>
          </p:cNvSpPr>
          <p:nvPr/>
        </p:nvSpPr>
        <p:spPr bwMode="auto">
          <a:xfrm>
            <a:off x="1390650" y="38862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8" name="Line 22">
            <a:extLst>
              <a:ext uri="{FF2B5EF4-FFF2-40B4-BE49-F238E27FC236}">
                <a16:creationId xmlns:a16="http://schemas.microsoft.com/office/drawing/2014/main" id="{4A3F5317-A65C-742B-877A-E0FFE4A9AD86}"/>
              </a:ext>
            </a:extLst>
          </p:cNvPr>
          <p:cNvSpPr>
            <a:spLocks noChangeShapeType="1"/>
          </p:cNvSpPr>
          <p:nvPr/>
        </p:nvSpPr>
        <p:spPr bwMode="auto">
          <a:xfrm>
            <a:off x="61722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9" name="Line 23">
            <a:extLst>
              <a:ext uri="{FF2B5EF4-FFF2-40B4-BE49-F238E27FC236}">
                <a16:creationId xmlns:a16="http://schemas.microsoft.com/office/drawing/2014/main" id="{85619195-9113-8E41-20D2-8F9B0F7CE428}"/>
              </a:ext>
            </a:extLst>
          </p:cNvPr>
          <p:cNvSpPr>
            <a:spLocks noChangeShapeType="1"/>
          </p:cNvSpPr>
          <p:nvPr/>
        </p:nvSpPr>
        <p:spPr bwMode="auto">
          <a:xfrm flipH="1">
            <a:off x="342900" y="3276600"/>
            <a:ext cx="381000" cy="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0" name="Line 24">
            <a:extLst>
              <a:ext uri="{FF2B5EF4-FFF2-40B4-BE49-F238E27FC236}">
                <a16:creationId xmlns:a16="http://schemas.microsoft.com/office/drawing/2014/main" id="{53081B9E-BC33-935C-BA62-C2D7D0B7ED3C}"/>
              </a:ext>
            </a:extLst>
          </p:cNvPr>
          <p:cNvSpPr>
            <a:spLocks noChangeShapeType="1"/>
          </p:cNvSpPr>
          <p:nvPr/>
        </p:nvSpPr>
        <p:spPr bwMode="auto">
          <a:xfrm>
            <a:off x="342900" y="3276600"/>
            <a:ext cx="0" cy="259080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1" name="Oval 25">
            <a:extLst>
              <a:ext uri="{FF2B5EF4-FFF2-40B4-BE49-F238E27FC236}">
                <a16:creationId xmlns:a16="http://schemas.microsoft.com/office/drawing/2014/main" id="{4653500C-109B-ED9C-0921-18D05265A6E5}"/>
              </a:ext>
            </a:extLst>
          </p:cNvPr>
          <p:cNvSpPr>
            <a:spLocks noChangeArrowheads="1"/>
          </p:cNvSpPr>
          <p:nvPr/>
        </p:nvSpPr>
        <p:spPr bwMode="auto">
          <a:xfrm>
            <a:off x="0" y="3962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2" name="Line 26">
            <a:extLst>
              <a:ext uri="{FF2B5EF4-FFF2-40B4-BE49-F238E27FC236}">
                <a16:creationId xmlns:a16="http://schemas.microsoft.com/office/drawing/2014/main" id="{BFD09455-9482-0C93-AE8D-41B5F68D7689}"/>
              </a:ext>
            </a:extLst>
          </p:cNvPr>
          <p:cNvSpPr>
            <a:spLocks noChangeShapeType="1"/>
          </p:cNvSpPr>
          <p:nvPr/>
        </p:nvSpPr>
        <p:spPr bwMode="auto">
          <a:xfrm flipH="1">
            <a:off x="4495800" y="3657600"/>
            <a:ext cx="0" cy="3048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3" name="Rectangle 27">
            <a:extLst>
              <a:ext uri="{FF2B5EF4-FFF2-40B4-BE49-F238E27FC236}">
                <a16:creationId xmlns:a16="http://schemas.microsoft.com/office/drawing/2014/main" id="{25BCE7E6-A597-2EA8-EE97-B48FFC7656F2}"/>
              </a:ext>
            </a:extLst>
          </p:cNvPr>
          <p:cNvSpPr>
            <a:spLocks noChangeArrowheads="1"/>
          </p:cNvSpPr>
          <p:nvPr/>
        </p:nvSpPr>
        <p:spPr bwMode="auto">
          <a:xfrm>
            <a:off x="6096000" y="5257800"/>
            <a:ext cx="21336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Sustainable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Resources Roundtable </a:t>
            </a:r>
          </a:p>
        </p:txBody>
      </p:sp>
      <p:sp>
        <p:nvSpPr>
          <p:cNvPr id="7194" name="Line 28">
            <a:extLst>
              <a:ext uri="{FF2B5EF4-FFF2-40B4-BE49-F238E27FC236}">
                <a16:creationId xmlns:a16="http://schemas.microsoft.com/office/drawing/2014/main" id="{BEA41FE9-3005-922E-E13D-AA713A6F49F3}"/>
              </a:ext>
            </a:extLst>
          </p:cNvPr>
          <p:cNvSpPr>
            <a:spLocks noChangeShapeType="1"/>
          </p:cNvSpPr>
          <p:nvPr/>
        </p:nvSpPr>
        <p:spPr bwMode="auto">
          <a:xfrm>
            <a:off x="7239000" y="2590800"/>
            <a:ext cx="0" cy="2667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5" name="Line 30">
            <a:extLst>
              <a:ext uri="{FF2B5EF4-FFF2-40B4-BE49-F238E27FC236}">
                <a16:creationId xmlns:a16="http://schemas.microsoft.com/office/drawing/2014/main" id="{ED2279E4-5CD3-B497-06A5-3A28CCF0BAF8}"/>
              </a:ext>
            </a:extLst>
          </p:cNvPr>
          <p:cNvSpPr>
            <a:spLocks noChangeShapeType="1"/>
          </p:cNvSpPr>
          <p:nvPr/>
        </p:nvSpPr>
        <p:spPr bwMode="auto">
          <a:xfrm>
            <a:off x="342900" y="5867400"/>
            <a:ext cx="266700" cy="3810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6" name="Oval 31">
            <a:extLst>
              <a:ext uri="{FF2B5EF4-FFF2-40B4-BE49-F238E27FC236}">
                <a16:creationId xmlns:a16="http://schemas.microsoft.com/office/drawing/2014/main" id="{6E63920E-A031-8566-B30D-DD02EAAD745F}"/>
              </a:ext>
            </a:extLst>
          </p:cNvPr>
          <p:cNvSpPr>
            <a:spLocks noChangeArrowheads="1"/>
          </p:cNvSpPr>
          <p:nvPr/>
        </p:nvSpPr>
        <p:spPr bwMode="auto">
          <a:xfrm>
            <a:off x="685800" y="5334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7" name="Oval 32">
            <a:extLst>
              <a:ext uri="{FF2B5EF4-FFF2-40B4-BE49-F238E27FC236}">
                <a16:creationId xmlns:a16="http://schemas.microsoft.com/office/drawing/2014/main" id="{2209502F-E5FA-1792-8599-E25996F67172}"/>
              </a:ext>
            </a:extLst>
          </p:cNvPr>
          <p:cNvSpPr>
            <a:spLocks noChangeArrowheads="1"/>
          </p:cNvSpPr>
          <p:nvPr/>
        </p:nvSpPr>
        <p:spPr bwMode="auto">
          <a:xfrm>
            <a:off x="228600" y="6248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8" name="Oval 33">
            <a:extLst>
              <a:ext uri="{FF2B5EF4-FFF2-40B4-BE49-F238E27FC236}">
                <a16:creationId xmlns:a16="http://schemas.microsoft.com/office/drawing/2014/main" id="{3BEFA522-4BAC-36ED-D9C0-17C9BBF6B57A}"/>
              </a:ext>
            </a:extLst>
          </p:cNvPr>
          <p:cNvSpPr>
            <a:spLocks noChangeArrowheads="1"/>
          </p:cNvSpPr>
          <p:nvPr/>
        </p:nvSpPr>
        <p:spPr bwMode="auto">
          <a:xfrm>
            <a:off x="5410200" y="44958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9" name="Rectangle 34">
            <a:extLst>
              <a:ext uri="{FF2B5EF4-FFF2-40B4-BE49-F238E27FC236}">
                <a16:creationId xmlns:a16="http://schemas.microsoft.com/office/drawing/2014/main" id="{E556BD10-617E-8B24-ED0F-7AE5A73A05A8}"/>
              </a:ext>
            </a:extLst>
          </p:cNvPr>
          <p:cNvSpPr>
            <a:spLocks noChangeArrowheads="1"/>
          </p:cNvSpPr>
          <p:nvPr/>
        </p:nvSpPr>
        <p:spPr bwMode="auto">
          <a:xfrm>
            <a:off x="2362200" y="2286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200" name="Picture 35" descr="banner_040408">
            <a:extLst>
              <a:ext uri="{FF2B5EF4-FFF2-40B4-BE49-F238E27FC236}">
                <a16:creationId xmlns:a16="http://schemas.microsoft.com/office/drawing/2014/main" id="{F3A6FE4E-44AC-15B6-BE66-189C1A60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81613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Rectangle 36">
            <a:extLst>
              <a:ext uri="{FF2B5EF4-FFF2-40B4-BE49-F238E27FC236}">
                <a16:creationId xmlns:a16="http://schemas.microsoft.com/office/drawing/2014/main" id="{24F04C16-22D2-2980-65D5-7CC6559EF46B}"/>
              </a:ext>
            </a:extLst>
          </p:cNvPr>
          <p:cNvSpPr>
            <a:spLocks noChangeArrowheads="1"/>
          </p:cNvSpPr>
          <p:nvPr/>
        </p:nvSpPr>
        <p:spPr bwMode="auto">
          <a:xfrm>
            <a:off x="2971800" y="62865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marR="0" lvl="0" indent="-457200" algn="l" defTabSz="914400" rtl="0" eaLnBrk="1" fontAlgn="base" latinLnBrk="0" hangingPunct="1">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Also reports to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hlinkClick r:id="rId5"/>
              </a:rPr>
              <a:t>Federal Geographic Data Committee</a:t>
            </a:r>
            <a:endPar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202" name="Line 37">
            <a:extLst>
              <a:ext uri="{FF2B5EF4-FFF2-40B4-BE49-F238E27FC236}">
                <a16:creationId xmlns:a16="http://schemas.microsoft.com/office/drawing/2014/main" id="{0EE9FDC3-43B3-8C6C-DD01-E0AB141843D6}"/>
              </a:ext>
            </a:extLst>
          </p:cNvPr>
          <p:cNvSpPr>
            <a:spLocks noChangeShapeType="1"/>
          </p:cNvSpPr>
          <p:nvPr/>
        </p:nvSpPr>
        <p:spPr bwMode="auto">
          <a:xfrm>
            <a:off x="1371600" y="49530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3" name="Rectangle 42">
            <a:extLst>
              <a:ext uri="{FF2B5EF4-FFF2-40B4-BE49-F238E27FC236}">
                <a16:creationId xmlns:a16="http://schemas.microsoft.com/office/drawing/2014/main" id="{14965D9B-B853-39FE-DE22-30B6CDDAD219}"/>
              </a:ext>
            </a:extLst>
          </p:cNvPr>
          <p:cNvSpPr>
            <a:spLocks noChangeArrowheads="1"/>
          </p:cNvSpPr>
          <p:nvPr/>
        </p:nvSpPr>
        <p:spPr bwMode="auto">
          <a:xfrm>
            <a:off x="2895600" y="4724400"/>
            <a:ext cx="1524000" cy="685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Ground Water</a:t>
            </a:r>
          </a:p>
        </p:txBody>
      </p:sp>
      <p:sp>
        <p:nvSpPr>
          <p:cNvPr id="7204" name="Line 45">
            <a:extLst>
              <a:ext uri="{FF2B5EF4-FFF2-40B4-BE49-F238E27FC236}">
                <a16:creationId xmlns:a16="http://schemas.microsoft.com/office/drawing/2014/main" id="{BAC1492C-EBCC-CDFE-C1B8-80BDE2962CCA}"/>
              </a:ext>
            </a:extLst>
          </p:cNvPr>
          <p:cNvSpPr>
            <a:spLocks noChangeShapeType="1"/>
          </p:cNvSpPr>
          <p:nvPr/>
        </p:nvSpPr>
        <p:spPr bwMode="auto">
          <a:xfrm>
            <a:off x="3657600" y="5410200"/>
            <a:ext cx="0" cy="304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5" name="Oval 46">
            <a:extLst>
              <a:ext uri="{FF2B5EF4-FFF2-40B4-BE49-F238E27FC236}">
                <a16:creationId xmlns:a16="http://schemas.microsoft.com/office/drawing/2014/main" id="{52C20AA6-B506-5786-F33B-2AC13BE17445}"/>
              </a:ext>
            </a:extLst>
          </p:cNvPr>
          <p:cNvSpPr>
            <a:spLocks noChangeArrowheads="1"/>
          </p:cNvSpPr>
          <p:nvPr/>
        </p:nvSpPr>
        <p:spPr bwMode="auto">
          <a:xfrm>
            <a:off x="2971800" y="5715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6" name="Line 47">
            <a:extLst>
              <a:ext uri="{FF2B5EF4-FFF2-40B4-BE49-F238E27FC236}">
                <a16:creationId xmlns:a16="http://schemas.microsoft.com/office/drawing/2014/main" id="{D723CDE8-B363-2796-5335-5430EFC19B63}"/>
              </a:ext>
            </a:extLst>
          </p:cNvPr>
          <p:cNvSpPr>
            <a:spLocks noChangeShapeType="1"/>
          </p:cNvSpPr>
          <p:nvPr/>
        </p:nvSpPr>
        <p:spPr bwMode="auto">
          <a:xfrm>
            <a:off x="3657600" y="2590800"/>
            <a:ext cx="0" cy="2133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7" name="Line 19">
            <a:extLst>
              <a:ext uri="{FF2B5EF4-FFF2-40B4-BE49-F238E27FC236}">
                <a16:creationId xmlns:a16="http://schemas.microsoft.com/office/drawing/2014/main" id="{C58D296D-1B79-1F8E-3F1D-08C6154CC3D3}"/>
              </a:ext>
            </a:extLst>
          </p:cNvPr>
          <p:cNvSpPr>
            <a:spLocks noChangeShapeType="1"/>
          </p:cNvSpPr>
          <p:nvPr/>
        </p:nvSpPr>
        <p:spPr bwMode="auto">
          <a:xfrm>
            <a:off x="8077200" y="36576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8" name="Oval 33">
            <a:extLst>
              <a:ext uri="{FF2B5EF4-FFF2-40B4-BE49-F238E27FC236}">
                <a16:creationId xmlns:a16="http://schemas.microsoft.com/office/drawing/2014/main" id="{A26343B1-868C-1B21-C656-8AAFF176F34F}"/>
              </a:ext>
            </a:extLst>
          </p:cNvPr>
          <p:cNvSpPr>
            <a:spLocks noChangeArrowheads="1"/>
          </p:cNvSpPr>
          <p:nvPr/>
        </p:nvSpPr>
        <p:spPr bwMode="auto">
          <a:xfrm>
            <a:off x="7391400" y="4572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9" name="Line 22">
            <a:extLst>
              <a:ext uri="{FF2B5EF4-FFF2-40B4-BE49-F238E27FC236}">
                <a16:creationId xmlns:a16="http://schemas.microsoft.com/office/drawing/2014/main" id="{89C939C8-9DE5-942E-5766-580C0EE67FBB}"/>
              </a:ext>
            </a:extLst>
          </p:cNvPr>
          <p:cNvSpPr>
            <a:spLocks noChangeShapeType="1"/>
          </p:cNvSpPr>
          <p:nvPr/>
        </p:nvSpPr>
        <p:spPr bwMode="auto">
          <a:xfrm>
            <a:off x="81534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